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74" r:id="rId3"/>
    <p:sldId id="256" r:id="rId4"/>
    <p:sldId id="258" r:id="rId5"/>
    <p:sldId id="267" r:id="rId6"/>
    <p:sldId id="273" r:id="rId7"/>
    <p:sldId id="270" r:id="rId8"/>
    <p:sldId id="268" r:id="rId9"/>
    <p:sldId id="271" r:id="rId10"/>
    <p:sldId id="269" r:id="rId11"/>
    <p:sldId id="272" r:id="rId12"/>
    <p:sldId id="261" r:id="rId13"/>
    <p:sldId id="259" r:id="rId14"/>
    <p:sldId id="26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423B1-535B-44F6-9A19-E70FB7914DF6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BE9BD-8ECD-445F-A2D5-92AAFF60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639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DEA56-9B00-4696-A490-272774EEF6E0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DEA56-9B00-4696-A490-272774EEF6E0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DEA56-9B00-4696-A490-272774EEF6E0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DEA56-9B00-4696-A490-272774EEF6E0}" type="slidenum">
              <a:rPr lang="en-US" smtClean="0"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E0B650-D3AB-4DC3-8E30-0CF5C51E01D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663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93625FC-C8B4-44F7-8612-1F448E258EF7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7C7C9DC-56B2-4F71-8992-0AB29E57C8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Autofit/>
          </a:bodyPr>
          <a:lstStyle/>
          <a:p>
            <a:pPr algn="ctr"/>
            <a:r>
              <a:rPr lang="en-US" sz="8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Do Now</a:t>
            </a:r>
            <a:endParaRPr lang="en-US" sz="8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080029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600" b="1" i="1" dirty="0" smtClean="0">
                <a:latin typeface="Century Gothic" pitchFamily="34" charset="0"/>
              </a:rPr>
              <a:t>Answer the following question on your Do Now </a:t>
            </a:r>
            <a:r>
              <a:rPr lang="en-US" sz="3600" b="1" i="1" dirty="0" smtClean="0">
                <a:latin typeface="Century Gothic" pitchFamily="34" charset="0"/>
              </a:rPr>
              <a:t>sheet</a:t>
            </a:r>
            <a:br>
              <a:rPr lang="en-US" sz="3600" b="1" i="1" dirty="0" smtClean="0">
                <a:latin typeface="Century Gothic" pitchFamily="34" charset="0"/>
              </a:rPr>
            </a:br>
            <a:endParaRPr lang="en-US" sz="3600" b="1" i="1" dirty="0" smtClean="0">
              <a:latin typeface="Century Gothic" pitchFamily="34" charset="0"/>
            </a:endParaRPr>
          </a:p>
          <a:p>
            <a:pPr lvl="1" algn="ctr"/>
            <a:r>
              <a:rPr lang="en-US" sz="4000" b="1" dirty="0">
                <a:latin typeface="Century Gothic" pitchFamily="34" charset="0"/>
              </a:rPr>
              <a:t>Why do people want to ban books</a:t>
            </a:r>
            <a:r>
              <a:rPr lang="en-US" sz="4000" b="1" dirty="0" smtClean="0">
                <a:latin typeface="Century Gothic" pitchFamily="34" charset="0"/>
              </a:rPr>
              <a:t>?</a:t>
            </a:r>
            <a:endParaRPr lang="en-US" sz="4000" b="1" dirty="0">
              <a:latin typeface="Century Gothic" pitchFamily="34" charset="0"/>
            </a:endParaRPr>
          </a:p>
        </p:txBody>
      </p:sp>
      <p:pic>
        <p:nvPicPr>
          <p:cNvPr id="11266" name="Picture 2" descr="http://images.clipartpanda.com/row-of-books-clipart-4ibMRd5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91000"/>
            <a:ext cx="3124200" cy="23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244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0" name="Picture 20" descr="C:\Users\Tanya\Pictures\Microsoft Clip Organizer\dd00109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4495800"/>
            <a:ext cx="2542515" cy="2161597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ctr"/>
            <a:r>
              <a:rPr lang="en-US" sz="36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Use Picture Clues to Identify Setting</a:t>
            </a:r>
            <a:endParaRPr lang="en-US" sz="36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5129" name="AutoShape 9" descr="bessie_cow_dancing_crazy_hg_clr.gif"/>
          <p:cNvSpPr>
            <a:spLocks noChangeAspect="1" noChangeArrowheads="1"/>
          </p:cNvSpPr>
          <p:nvPr/>
        </p:nvSpPr>
        <p:spPr bwMode="auto">
          <a:xfrm>
            <a:off x="4292600" y="386238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5135" name="Picture 15" descr="http://www.gummylump.com/files/product/a_130.farm-friends-floor-jigsaw-puzz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295400"/>
            <a:ext cx="2747125" cy="1828800"/>
          </a:xfrm>
          <a:prstGeom prst="rect">
            <a:avLst/>
          </a:prstGeom>
          <a:noFill/>
        </p:spPr>
      </p:pic>
      <p:pic>
        <p:nvPicPr>
          <p:cNvPr id="5137" name="Picture 17" descr="http://pennyparker2.com/winter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1447800"/>
            <a:ext cx="2438400" cy="1828800"/>
          </a:xfrm>
          <a:prstGeom prst="rect">
            <a:avLst/>
          </a:prstGeom>
          <a:noFill/>
        </p:spPr>
      </p:pic>
      <p:pic>
        <p:nvPicPr>
          <p:cNvPr id="5139" name="Picture 19" descr="http://www.creativematch.co.uk/newsfiles/jonsaye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3657600"/>
            <a:ext cx="1741932" cy="24193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52800" y="1219200"/>
            <a:ext cx="152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itchFamily="34" charset="0"/>
              </a:rPr>
              <a:t>Winter</a:t>
            </a:r>
          </a:p>
          <a:p>
            <a:r>
              <a:rPr lang="en-US" b="1" dirty="0" smtClean="0">
                <a:latin typeface="Century Gothic" pitchFamily="34" charset="0"/>
              </a:rPr>
              <a:t>Night</a:t>
            </a:r>
          </a:p>
          <a:p>
            <a:r>
              <a:rPr lang="en-US" b="1" dirty="0" smtClean="0">
                <a:latin typeface="Century Gothic" pitchFamily="34" charset="0"/>
              </a:rPr>
              <a:t>Snowy</a:t>
            </a:r>
          </a:p>
          <a:p>
            <a:r>
              <a:rPr lang="en-US" b="1" dirty="0" smtClean="0">
                <a:latin typeface="Century Gothic" pitchFamily="34" charset="0"/>
              </a:rPr>
              <a:t>Frozen Lake</a:t>
            </a:r>
          </a:p>
          <a:p>
            <a:r>
              <a:rPr lang="en-US" b="1" dirty="0" smtClean="0">
                <a:latin typeface="Century Gothic" pitchFamily="34" charset="0"/>
              </a:rPr>
              <a:t>Cold</a:t>
            </a:r>
          </a:p>
          <a:p>
            <a:r>
              <a:rPr lang="en-US" b="1" dirty="0" smtClean="0">
                <a:latin typeface="Century Gothic" pitchFamily="34" charset="0"/>
              </a:rPr>
              <a:t>Woods</a:t>
            </a:r>
          </a:p>
          <a:p>
            <a:r>
              <a:rPr lang="en-US" b="1" dirty="0" smtClean="0">
                <a:latin typeface="Century Gothic" pitchFamily="34" charset="0"/>
              </a:rPr>
              <a:t>House</a:t>
            </a:r>
          </a:p>
          <a:p>
            <a:r>
              <a:rPr lang="en-US" b="1" dirty="0" smtClean="0">
                <a:latin typeface="Century Gothic" pitchFamily="34" charset="0"/>
              </a:rPr>
              <a:t>Outside</a:t>
            </a:r>
            <a:endParaRPr lang="en-US" b="1" dirty="0"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2600" y="33528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itchFamily="34" charset="0"/>
              </a:rPr>
              <a:t>Farm</a:t>
            </a:r>
            <a:r>
              <a:rPr lang="en-US" b="1" dirty="0">
                <a:latin typeface="Century Gothic" pitchFamily="34" charset="0"/>
              </a:rPr>
              <a:t> </a:t>
            </a:r>
            <a:r>
              <a:rPr lang="en-US" b="1" dirty="0" smtClean="0">
                <a:latin typeface="Century Gothic" pitchFamily="34" charset="0"/>
              </a:rPr>
              <a:t>    Smell of Hay</a:t>
            </a:r>
          </a:p>
          <a:p>
            <a:r>
              <a:rPr lang="en-US" b="1" dirty="0" smtClean="0">
                <a:latin typeface="Century Gothic" pitchFamily="34" charset="0"/>
              </a:rPr>
              <a:t>Barn      Animal Sounds</a:t>
            </a:r>
          </a:p>
          <a:p>
            <a:r>
              <a:rPr lang="en-US" b="1" dirty="0" smtClean="0">
                <a:latin typeface="Century Gothic" pitchFamily="34" charset="0"/>
              </a:rPr>
              <a:t>Day       Dirt</a:t>
            </a:r>
          </a:p>
          <a:p>
            <a:r>
              <a:rPr lang="en-US" b="1" dirty="0" smtClean="0">
                <a:latin typeface="Century Gothic" pitchFamily="34" charset="0"/>
              </a:rPr>
              <a:t>Grass    Outside</a:t>
            </a:r>
            <a:endParaRPr lang="en-US" b="1" dirty="0">
              <a:latin typeface="Century Gothic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8400" y="3657600"/>
            <a:ext cx="1676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itchFamily="34" charset="0"/>
              </a:rPr>
              <a:t>Spaceship</a:t>
            </a:r>
          </a:p>
          <a:p>
            <a:r>
              <a:rPr lang="en-US" b="1" dirty="0" smtClean="0">
                <a:latin typeface="Century Gothic" pitchFamily="34" charset="0"/>
              </a:rPr>
              <a:t>Day</a:t>
            </a:r>
          </a:p>
          <a:p>
            <a:r>
              <a:rPr lang="en-US" b="1" dirty="0" smtClean="0">
                <a:latin typeface="Century Gothic" pitchFamily="34" charset="0"/>
              </a:rPr>
              <a:t>Shadow</a:t>
            </a:r>
          </a:p>
          <a:p>
            <a:r>
              <a:rPr lang="en-US" b="1" dirty="0" smtClean="0">
                <a:latin typeface="Century Gothic" pitchFamily="34" charset="0"/>
              </a:rPr>
              <a:t>Engine Noise</a:t>
            </a:r>
          </a:p>
          <a:p>
            <a:r>
              <a:rPr lang="en-US" b="1" dirty="0" smtClean="0">
                <a:latin typeface="Century Gothic" pitchFamily="34" charset="0"/>
              </a:rPr>
              <a:t>Town/City</a:t>
            </a:r>
          </a:p>
          <a:p>
            <a:r>
              <a:rPr lang="en-US" b="1" dirty="0" smtClean="0">
                <a:latin typeface="Century Gothic" pitchFamily="34" charset="0"/>
              </a:rPr>
              <a:t>Fields</a:t>
            </a:r>
          </a:p>
          <a:p>
            <a:r>
              <a:rPr lang="en-US" b="1" dirty="0" smtClean="0">
                <a:latin typeface="Century Gothic" pitchFamily="34" charset="0"/>
              </a:rPr>
              <a:t>Clouds</a:t>
            </a:r>
          </a:p>
          <a:p>
            <a:r>
              <a:rPr lang="en-US" b="1" dirty="0" smtClean="0">
                <a:latin typeface="Century Gothic" pitchFamily="34" charset="0"/>
              </a:rPr>
              <a:t>Hovering</a:t>
            </a:r>
          </a:p>
          <a:p>
            <a:r>
              <a:rPr lang="en-US" b="1" dirty="0" smtClean="0">
                <a:latin typeface="Century Gothic" pitchFamily="34" charset="0"/>
              </a:rPr>
              <a:t>Red Light</a:t>
            </a:r>
            <a:endParaRPr lang="en-US" b="1" dirty="0">
              <a:latin typeface="Century Gothic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3400" y="5105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What words describe the settings?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16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2" grpId="0" build="allAtOnce"/>
      <p:bldP spid="1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600200"/>
          </a:xfrm>
        </p:spPr>
        <p:txBody>
          <a:bodyPr>
            <a:noAutofit/>
          </a:bodyPr>
          <a:lstStyle/>
          <a:p>
            <a:pPr algn="ctr"/>
            <a:r>
              <a:rPr lang="en-US" sz="5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Answer the following questions in your notes</a:t>
            </a:r>
            <a:endParaRPr lang="en-US" sz="5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6146" name="Picture 2" descr="http://www.pppst.com/la_thesis_statemen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2590799"/>
            <a:ext cx="2238398" cy="369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ages.clipartpanda.com/specificity-clipart-5798-blond-woman-taking-notes-clipart-illustrati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8"/>
          <a:stretch/>
        </p:blipFill>
        <p:spPr bwMode="auto">
          <a:xfrm>
            <a:off x="5029200" y="2590799"/>
            <a:ext cx="1981200" cy="370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073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Setting</a:t>
            </a:r>
            <a:endParaRPr lang="en-US" sz="60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003829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00B050"/>
                </a:solidFill>
                <a:latin typeface="Century Gothic" pitchFamily="34" charset="0"/>
              </a:rPr>
              <a:t>When</a:t>
            </a:r>
            <a:r>
              <a:rPr lang="en-US" sz="4000" b="1" dirty="0" smtClean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4000" b="1" dirty="0" smtClean="0">
                <a:latin typeface="Century Gothic" pitchFamily="34" charset="0"/>
              </a:rPr>
              <a:t>does </a:t>
            </a:r>
            <a:r>
              <a:rPr lang="en-US" sz="4000" b="1" i="1" dirty="0" smtClean="0">
                <a:latin typeface="Century Gothic" pitchFamily="34" charset="0"/>
              </a:rPr>
              <a:t>The Giver </a:t>
            </a:r>
            <a:r>
              <a:rPr lang="en-US" sz="4000" b="1" dirty="0" smtClean="0">
                <a:latin typeface="Century Gothic" pitchFamily="34" charset="0"/>
              </a:rPr>
              <a:t>occur?</a:t>
            </a:r>
            <a:endParaRPr lang="en-US" sz="4000" b="1" u="sng" dirty="0">
              <a:latin typeface="Century Gothic" pitchFamily="34" charset="0"/>
            </a:endParaRPr>
          </a:p>
        </p:txBody>
      </p:sp>
      <p:pic>
        <p:nvPicPr>
          <p:cNvPr id="3074" name="Picture 2" descr="http://i.dailymail.co.uk/i/pix/2014/06/06/article-2650156-1E82238400000578-171_634x26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52"/>
          <a:stretch/>
        </p:blipFill>
        <p:spPr bwMode="auto">
          <a:xfrm>
            <a:off x="1418004" y="3352800"/>
            <a:ext cx="6278196" cy="2819401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411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153400" cy="4003829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00B050"/>
                </a:solidFill>
                <a:latin typeface="Century Gothic" pitchFamily="34" charset="0"/>
              </a:rPr>
              <a:t>Where</a:t>
            </a:r>
            <a:r>
              <a:rPr lang="en-US" sz="4000" b="1" dirty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  <a:latin typeface="Century Gothic" pitchFamily="34" charset="0"/>
              </a:rPr>
              <a:t>does </a:t>
            </a:r>
            <a:r>
              <a:rPr lang="en-US" sz="4000" b="1" i="1" dirty="0" smtClean="0">
                <a:solidFill>
                  <a:schemeClr val="tx1"/>
                </a:solidFill>
                <a:latin typeface="Century Gothic" pitchFamily="34" charset="0"/>
              </a:rPr>
              <a:t>The Giver </a:t>
            </a:r>
            <a:r>
              <a:rPr lang="en-US" sz="4000" b="1" dirty="0" smtClean="0">
                <a:solidFill>
                  <a:schemeClr val="tx1"/>
                </a:solidFill>
                <a:latin typeface="Century Gothic" pitchFamily="34" charset="0"/>
              </a:rPr>
              <a:t>occur?</a:t>
            </a:r>
            <a:r>
              <a:rPr lang="en-US" sz="4000" b="1" u="sng" dirty="0" smtClean="0">
                <a:solidFill>
                  <a:srgbClr val="00B050"/>
                </a:solidFill>
                <a:latin typeface="Century Gothic" pitchFamily="34" charset="0"/>
              </a:rPr>
              <a:t/>
            </a:r>
            <a:br>
              <a:rPr lang="en-US" sz="4000" b="1" u="sng" dirty="0" smtClean="0">
                <a:solidFill>
                  <a:srgbClr val="00B050"/>
                </a:solidFill>
                <a:latin typeface="Century Gothic" pitchFamily="34" charset="0"/>
              </a:rPr>
            </a:br>
            <a:endParaRPr lang="en-US" sz="4000" b="1" u="sng" dirty="0" smtClean="0">
              <a:solidFill>
                <a:srgbClr val="00B050"/>
              </a:solidFill>
              <a:latin typeface="Century Gothic" pitchFamily="34" charset="0"/>
            </a:endParaRPr>
          </a:p>
          <a:p>
            <a:pPr marL="68580" indent="0">
              <a:buNone/>
            </a:pPr>
            <a:endParaRPr lang="en-US" sz="4000" b="1" dirty="0" smtClean="0">
              <a:latin typeface="Century Gothic" pitchFamily="34" charset="0"/>
            </a:endParaRPr>
          </a:p>
          <a:p>
            <a:endParaRPr lang="en-US" sz="4000" b="1" dirty="0">
              <a:latin typeface="Century Gothic" pitchFamily="34" charset="0"/>
            </a:endParaRPr>
          </a:p>
        </p:txBody>
      </p:sp>
      <p:pic>
        <p:nvPicPr>
          <p:cNvPr id="2052" name="Picture 4" descr="http://foftw.org/wp-content/uploads/2010/08/future-city-5-we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76600"/>
            <a:ext cx="3563443" cy="2850755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jimcstory.com/images/FamilyWGoa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9" t="8998" r="9208"/>
          <a:stretch/>
        </p:blipFill>
        <p:spPr bwMode="auto">
          <a:xfrm>
            <a:off x="4724400" y="3276601"/>
            <a:ext cx="3819548" cy="2850756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3490" y="4572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6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Setting</a:t>
            </a:r>
            <a:endParaRPr lang="en-US" sz="60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291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50897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What is the </a:t>
            </a:r>
            <a:r>
              <a:rPr lang="en-US" sz="4000" b="1" u="sng" dirty="0" smtClean="0">
                <a:solidFill>
                  <a:srgbClr val="00B050"/>
                </a:solidFill>
              </a:rPr>
              <a:t>society</a:t>
            </a:r>
            <a:r>
              <a:rPr lang="en-US" sz="4000" b="1" dirty="0" smtClean="0"/>
              <a:t> like in </a:t>
            </a:r>
            <a:r>
              <a:rPr lang="en-US" sz="4000" b="1" i="1" dirty="0" smtClean="0"/>
              <a:t>The Giver</a:t>
            </a:r>
            <a:r>
              <a:rPr lang="en-US" sz="4000" b="1" dirty="0" smtClean="0"/>
              <a:t>?</a:t>
            </a:r>
            <a:endParaRPr lang="en-US" sz="4000" b="1" dirty="0"/>
          </a:p>
        </p:txBody>
      </p:sp>
      <p:pic>
        <p:nvPicPr>
          <p:cNvPr id="6148" name="Picture 4" descr="http://1.bp.blogspot.com/-UMPF1YF_D0k/Uo_Dsn8IzcI/AAAAAAAADCs/KJxBR-aKaBo/s1600/628x4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27" y="3429000"/>
            <a:ext cx="3617859" cy="2886048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43490" y="4572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6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Setting</a:t>
            </a:r>
            <a:endParaRPr lang="en-US" sz="60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7170" name="Picture 2" descr="http://static01.nyt.com/images/2014/08/15/arts/15GIVER1/15GIVER1-article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429000"/>
            <a:ext cx="3617859" cy="2865266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192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27" y="1524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The First Amendment</a:t>
            </a:r>
            <a:endParaRPr lang="en-US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01000" cy="3508977"/>
          </a:xfrm>
        </p:spPr>
        <p:txBody>
          <a:bodyPr/>
          <a:lstStyle/>
          <a:p>
            <a:r>
              <a:rPr lang="en-US" b="1" dirty="0">
                <a:latin typeface="Century Gothic" pitchFamily="34" charset="0"/>
              </a:rPr>
              <a:t>Congress shall make no law respecting an establishment of religion, or prohibiting the free exercise thereof; or abridging the 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freedom of speech, or of the press; or the right of the people peaceably to assemble, and to petition the government for a redress of grievances</a:t>
            </a:r>
            <a:r>
              <a:rPr lang="en-US" b="1" dirty="0" smtClean="0">
                <a:latin typeface="Century Gothic" pitchFamily="34" charset="0"/>
              </a:rPr>
              <a:t>.</a:t>
            </a:r>
            <a:br>
              <a:rPr lang="en-US" b="1" dirty="0" smtClean="0">
                <a:latin typeface="Century Gothic" pitchFamily="34" charset="0"/>
              </a:rPr>
            </a:br>
            <a:endParaRPr lang="en-US" b="1" dirty="0" smtClean="0">
              <a:latin typeface="Century Gothic" pitchFamily="34" charset="0"/>
            </a:endParaRPr>
          </a:p>
          <a:p>
            <a:r>
              <a:rPr lang="en-US" b="1" dirty="0" smtClean="0">
                <a:latin typeface="Century Gothic" pitchFamily="34" charset="0"/>
              </a:rPr>
              <a:t>What freedoms are protected?</a:t>
            </a:r>
            <a:endParaRPr lang="en-US" b="1" dirty="0">
              <a:latin typeface="Century Gothic" pitchFamily="34" charset="0"/>
            </a:endParaRPr>
          </a:p>
        </p:txBody>
      </p:sp>
      <p:pic>
        <p:nvPicPr>
          <p:cNvPr id="8194" name="Picture 2" descr="C:\Users\lgoodine\AppData\Local\Microsoft\Windows\Temporary Internet Files\Content.IE5\9D3CK5XL\MC9001495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630134"/>
            <a:ext cx="2728385" cy="184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81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305800" cy="1408664"/>
          </a:xfrm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Together</a:t>
            </a:r>
            <a:r>
              <a:rPr lang="en-US" sz="4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…</a:t>
            </a:r>
            <a:br>
              <a:rPr lang="en-US" sz="4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en-US" sz="4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Springboard</a:t>
            </a:r>
            <a:endParaRPr lang="en-US" sz="4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508977"/>
          </a:xfrm>
        </p:spPr>
        <p:txBody>
          <a:bodyPr/>
          <a:lstStyle/>
          <a:p>
            <a:r>
              <a:rPr lang="en-US" b="1" dirty="0" smtClean="0">
                <a:latin typeface="Century Gothic" pitchFamily="34" charset="0"/>
              </a:rPr>
              <a:t>Question 4 and 5 on page 116</a:t>
            </a:r>
          </a:p>
          <a:p>
            <a:pPr lvl="1"/>
            <a:r>
              <a:rPr lang="en-US" dirty="0">
                <a:latin typeface="Century Gothic" pitchFamily="34" charset="0"/>
              </a:rPr>
              <a:t>How does setting connect to character and theme</a:t>
            </a:r>
            <a:r>
              <a:rPr lang="en-US" dirty="0" smtClean="0">
                <a:latin typeface="Century Gothic" pitchFamily="34" charset="0"/>
              </a:rPr>
              <a:t>?</a:t>
            </a:r>
          </a:p>
          <a:p>
            <a:pPr lvl="1"/>
            <a:r>
              <a:rPr lang="en-US" dirty="0">
                <a:latin typeface="Century Gothic" pitchFamily="34" charset="0"/>
              </a:rPr>
              <a:t>How are books viewed in the society of your novel’s protagonist</a:t>
            </a:r>
            <a:r>
              <a:rPr lang="en-US" dirty="0" smtClean="0">
                <a:latin typeface="Century Gothic" pitchFamily="34" charset="0"/>
              </a:rPr>
              <a:t>?</a:t>
            </a:r>
            <a:br>
              <a:rPr lang="en-US" dirty="0" smtClean="0">
                <a:latin typeface="Century Gothic" pitchFamily="34" charset="0"/>
              </a:rPr>
            </a:br>
            <a:endParaRPr lang="en-US" dirty="0" smtClean="0">
              <a:latin typeface="Century Gothic" pitchFamily="34" charset="0"/>
            </a:endParaRPr>
          </a:p>
          <a:p>
            <a:r>
              <a:rPr lang="en-US" b="1" dirty="0" smtClean="0">
                <a:latin typeface="Century Gothic" pitchFamily="34" charset="0"/>
              </a:rPr>
              <a:t>Guided </a:t>
            </a:r>
            <a:r>
              <a:rPr lang="en-US" b="1" dirty="0">
                <a:latin typeface="Century Gothic" pitchFamily="34" charset="0"/>
              </a:rPr>
              <a:t>Reading of “Banned Books Week: Celebrating the Freedom to Read” page 115</a:t>
            </a:r>
          </a:p>
        </p:txBody>
      </p:sp>
      <p:pic>
        <p:nvPicPr>
          <p:cNvPr id="9218" name="Picture 2" descr="http://thumbs.gograph.com/gg5795335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20"/>
          <a:stretch/>
        </p:blipFill>
        <p:spPr bwMode="auto">
          <a:xfrm rot="10800000">
            <a:off x="457198" y="4953000"/>
            <a:ext cx="4114802" cy="157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thumbs.gograph.com/gg5795335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20"/>
          <a:stretch/>
        </p:blipFill>
        <p:spPr bwMode="auto">
          <a:xfrm rot="10800000">
            <a:off x="4572000" y="4953001"/>
            <a:ext cx="4114800" cy="157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067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28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On </a:t>
            </a:r>
            <a:r>
              <a:rPr lang="en-US" sz="5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Your </a:t>
            </a:r>
            <a:r>
              <a:rPr lang="en-US" sz="50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</a:t>
            </a:r>
            <a:r>
              <a:rPr lang="en-US" sz="5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wn</a:t>
            </a:r>
            <a:r>
              <a:rPr lang="en-US" sz="5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…</a:t>
            </a:r>
            <a:endParaRPr lang="en-US" sz="50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62200"/>
          </a:xfrm>
        </p:spPr>
        <p:txBody>
          <a:bodyPr/>
          <a:lstStyle/>
          <a:p>
            <a:r>
              <a:rPr lang="en-US" b="1" dirty="0" smtClean="0">
                <a:latin typeface="Century Gothic" pitchFamily="34" charset="0"/>
              </a:rPr>
              <a:t>After reading… </a:t>
            </a:r>
            <a:r>
              <a:rPr lang="en-US" b="1" dirty="0" smtClean="0">
                <a:latin typeface="Century Gothic" pitchFamily="34" charset="0"/>
              </a:rPr>
              <a:t>Question </a:t>
            </a:r>
            <a:r>
              <a:rPr lang="en-US" b="1" dirty="0" smtClean="0">
                <a:latin typeface="Century Gothic" pitchFamily="34" charset="0"/>
              </a:rPr>
              <a:t>3 on page </a:t>
            </a:r>
            <a:r>
              <a:rPr lang="en-US" b="1" dirty="0" smtClean="0">
                <a:latin typeface="Century Gothic" pitchFamily="34" charset="0"/>
              </a:rPr>
              <a:t>116</a:t>
            </a:r>
            <a:br>
              <a:rPr lang="en-US" b="1" dirty="0" smtClean="0">
                <a:latin typeface="Century Gothic" pitchFamily="34" charset="0"/>
              </a:rPr>
            </a:br>
            <a:endParaRPr lang="en-US" b="1" dirty="0" smtClean="0">
              <a:latin typeface="Century Gothic" pitchFamily="34" charset="0"/>
            </a:endParaRPr>
          </a:p>
          <a:p>
            <a:pPr lvl="1"/>
            <a:r>
              <a:rPr lang="en-US" b="1" dirty="0">
                <a:latin typeface="Century Gothic" pitchFamily="34" charset="0"/>
              </a:rPr>
              <a:t>Create a </a:t>
            </a:r>
            <a:r>
              <a:rPr lang="en-US" b="1" dirty="0" err="1">
                <a:latin typeface="Century Gothic" pitchFamily="34" charset="0"/>
              </a:rPr>
              <a:t>quickwrite</a:t>
            </a:r>
            <a:r>
              <a:rPr lang="en-US" b="1" dirty="0">
                <a:latin typeface="Century Gothic" pitchFamily="34" charset="0"/>
              </a:rPr>
              <a:t> explaining </a:t>
            </a:r>
            <a:r>
              <a:rPr lang="en-US" b="1" u="sng" dirty="0">
                <a:latin typeface="Century Gothic" pitchFamily="34" charset="0"/>
              </a:rPr>
              <a:t>why books are an important part of our society</a:t>
            </a:r>
            <a:r>
              <a:rPr lang="en-US" b="1" dirty="0">
                <a:latin typeface="Century Gothic" pitchFamily="34" charset="0"/>
              </a:rPr>
              <a:t>. Which </a:t>
            </a:r>
            <a:r>
              <a:rPr lang="en-US" b="1" u="sng" dirty="0">
                <a:latin typeface="Century Gothic" pitchFamily="34" charset="0"/>
              </a:rPr>
              <a:t>values</a:t>
            </a:r>
            <a:r>
              <a:rPr lang="en-US" b="1" dirty="0">
                <a:latin typeface="Century Gothic" pitchFamily="34" charset="0"/>
              </a:rPr>
              <a:t> do they symbolize? You may use the informational text to guide your response.</a:t>
            </a:r>
          </a:p>
        </p:txBody>
      </p:sp>
      <p:pic>
        <p:nvPicPr>
          <p:cNvPr id="10242" name="Picture 2" descr="http://comps.canstockphoto.com/can-stock-photo_csp1465704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0" t="31538" r="5454" b="24826"/>
          <a:stretch/>
        </p:blipFill>
        <p:spPr bwMode="auto">
          <a:xfrm>
            <a:off x="533400" y="4572000"/>
            <a:ext cx="4038600" cy="195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comps.canstockphoto.com/can-stock-photo_csp1465704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0" t="31538" r="5454" b="24826"/>
          <a:stretch/>
        </p:blipFill>
        <p:spPr bwMode="auto">
          <a:xfrm>
            <a:off x="4572000" y="4571999"/>
            <a:ext cx="4038600" cy="195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284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INDEPENDENT READING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2290" name="Picture 2" descr="http://www.pvldfriends.org/wp-content/uploads/2014/03/book-sale-monster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28800"/>
            <a:ext cx="53340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269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Setting and the1</a:t>
            </a:r>
            <a:r>
              <a:rPr lang="en-US" baseline="30000" dirty="0" smtClean="0"/>
              <a:t>st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682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656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Setting</a:t>
            </a:r>
            <a:endParaRPr lang="en-US" sz="5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4829"/>
          </a:xfrm>
        </p:spPr>
        <p:txBody>
          <a:bodyPr>
            <a:normAutofit/>
          </a:bodyPr>
          <a:lstStyle/>
          <a:p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When the story </a:t>
            </a:r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occurs</a:t>
            </a:r>
            <a:b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en-US" sz="4500" b="1" u="sng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4500" b="1" dirty="0" smtClean="0">
                <a:latin typeface="Century Gothic" pitchFamily="34" charset="0"/>
              </a:rPr>
              <a:t>Could be the </a:t>
            </a:r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past</a:t>
            </a:r>
            <a:r>
              <a:rPr lang="en-US" sz="4500" b="1" dirty="0" smtClean="0">
                <a:latin typeface="Century Gothic" pitchFamily="34" charset="0"/>
              </a:rPr>
              <a:t>, </a:t>
            </a:r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present</a:t>
            </a:r>
            <a:r>
              <a:rPr lang="en-US" sz="4500" b="1" dirty="0" smtClean="0">
                <a:latin typeface="Century Gothic" pitchFamily="34" charset="0"/>
              </a:rPr>
              <a:t> or </a:t>
            </a:r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future</a:t>
            </a:r>
            <a:endParaRPr lang="en-US" sz="45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026" name="Picture 2" descr="http://www.susangaddis.net/wp-content/uploads/2011/10/Holy-in-the-Daily-Past-Present-and-Future-signs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8927"/>
            <a:ext cx="2286000" cy="17145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goodine\AppData\Local\Microsoft\Windows\Temporary Internet Files\Content.IE5\9ESAO2XW\MP90034143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551218"/>
            <a:ext cx="2209800" cy="1742209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whitelakelibrary.michlibrary.org/copy2_of_copy_of_toddlerwithblanketandbook.png/image_previ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093" y="4267200"/>
            <a:ext cx="2087707" cy="216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787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illustrationsof.com/royalty-free-watch-clipart-illustration-20957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9" r="8364" b="4069"/>
          <a:stretch/>
        </p:blipFill>
        <p:spPr bwMode="auto">
          <a:xfrm rot="20011419">
            <a:off x="1142323" y="4259667"/>
            <a:ext cx="1716321" cy="194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Setting</a:t>
            </a:r>
            <a:endParaRPr lang="en-US" sz="5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3535363"/>
          </a:xfrm>
        </p:spPr>
        <p:txBody>
          <a:bodyPr>
            <a:noAutofit/>
          </a:bodyPr>
          <a:lstStyle/>
          <a:p>
            <a:r>
              <a:rPr lang="en-US" sz="3500" b="1" dirty="0" smtClean="0">
                <a:latin typeface="Century Gothic" pitchFamily="34" charset="0"/>
              </a:rPr>
              <a:t>The </a:t>
            </a:r>
            <a:r>
              <a:rPr lang="en-US" sz="3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place</a:t>
            </a:r>
            <a:r>
              <a:rPr lang="en-US" sz="3500" b="1" dirty="0" smtClean="0">
                <a:latin typeface="Century Gothic" pitchFamily="34" charset="0"/>
              </a:rPr>
              <a:t> </a:t>
            </a:r>
            <a:r>
              <a:rPr lang="en-US" sz="3500" b="1" dirty="0" smtClean="0">
                <a:latin typeface="Century Gothic" pitchFamily="34" charset="0"/>
              </a:rPr>
              <a:t>where the story happens and the </a:t>
            </a:r>
            <a:r>
              <a:rPr lang="en-US" sz="3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time</a:t>
            </a:r>
            <a:r>
              <a:rPr lang="en-US" sz="3500" b="1" dirty="0" smtClean="0">
                <a:latin typeface="Century Gothic" pitchFamily="34" charset="0"/>
              </a:rPr>
              <a:t> when it happens</a:t>
            </a:r>
            <a:r>
              <a:rPr lang="en-US" sz="3500" b="1" dirty="0" smtClean="0">
                <a:latin typeface="Century Gothic" pitchFamily="34" charset="0"/>
              </a:rPr>
              <a:t>.</a:t>
            </a:r>
            <a:br>
              <a:rPr lang="en-US" sz="3500" b="1" dirty="0" smtClean="0">
                <a:latin typeface="Century Gothic" pitchFamily="34" charset="0"/>
              </a:rPr>
            </a:br>
            <a:endParaRPr lang="en-US" sz="3500" b="1" dirty="0" smtClean="0">
              <a:latin typeface="Century Gothic" pitchFamily="34" charset="0"/>
            </a:endParaRPr>
          </a:p>
          <a:p>
            <a:r>
              <a:rPr lang="en-US" sz="3500" b="1" dirty="0" smtClean="0">
                <a:latin typeface="Century Gothic" pitchFamily="34" charset="0"/>
              </a:rPr>
              <a:t>The setting can be </a:t>
            </a:r>
            <a:r>
              <a:rPr lang="en-US" sz="3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real or imaginary</a:t>
            </a:r>
            <a:r>
              <a:rPr lang="en-US" sz="3500" b="1" dirty="0" smtClean="0">
                <a:latin typeface="Century Gothic" pitchFamily="34" charset="0"/>
              </a:rPr>
              <a:t>.</a:t>
            </a:r>
            <a:endParaRPr lang="en-US" sz="3500" b="1" dirty="0" smtClean="0">
              <a:latin typeface="Century Gothic" pitchFamily="34" charset="0"/>
            </a:endParaRPr>
          </a:p>
        </p:txBody>
      </p:sp>
      <p:pic>
        <p:nvPicPr>
          <p:cNvPr id="2050" name="Picture 2" descr="http://comps.canstockphoto.com/can-stock-photo_csp1451041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48"/>
          <a:stretch/>
        </p:blipFill>
        <p:spPr bwMode="auto">
          <a:xfrm>
            <a:off x="3943350" y="3886200"/>
            <a:ext cx="4286250" cy="2334491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09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Setting</a:t>
            </a:r>
            <a:endParaRPr lang="en-US" sz="5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3535363"/>
          </a:xfrm>
        </p:spPr>
        <p:txBody>
          <a:bodyPr>
            <a:noAutofit/>
          </a:bodyPr>
          <a:lstStyle/>
          <a:p>
            <a:r>
              <a:rPr lang="en-US" sz="36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Social circumstances of the </a:t>
            </a:r>
            <a:r>
              <a:rPr lang="en-US" sz="3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story</a:t>
            </a:r>
            <a:br>
              <a:rPr lang="en-US" sz="3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en-US" sz="3600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3600" b="1" dirty="0" smtClean="0">
                <a:latin typeface="Century Gothic" pitchFamily="34" charset="0"/>
              </a:rPr>
              <a:t>What the world or culture is like in the story</a:t>
            </a:r>
            <a:endParaRPr lang="en-US" sz="3600" b="1" dirty="0">
              <a:latin typeface="Century Gothic" pitchFamily="34" charset="0"/>
            </a:endParaRPr>
          </a:p>
        </p:txBody>
      </p:sp>
      <p:pic>
        <p:nvPicPr>
          <p:cNvPr id="8194" name="Picture 2" descr="http://www.clipartguide.com/_named_clipart_images/0511-1012-2201-0527_Clipper_Ship_Spyglass_and_a_Pirate_Map_clipart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05200"/>
            <a:ext cx="2133600" cy="259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thumbs.dreamstime.com/x/fairyland-little-village-castle-windmill-129000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962399"/>
            <a:ext cx="2362200" cy="213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thumbs.dreamstime.com/z/western-town-2777503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12"/>
          <a:stretch/>
        </p:blipFill>
        <p:spPr bwMode="auto">
          <a:xfrm>
            <a:off x="685800" y="3899958"/>
            <a:ext cx="2819339" cy="219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84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Setting &amp; Characters</a:t>
            </a:r>
            <a:endParaRPr lang="en-US" sz="5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3508977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Characters interact with the setting to show and tell a story. </a:t>
            </a:r>
            <a:r>
              <a:rPr lang="en-US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en-US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en-US" sz="3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3000" b="1" dirty="0">
                <a:latin typeface="Century Gothic" pitchFamily="34" charset="0"/>
              </a:rPr>
              <a:t>Setting helps the reader </a:t>
            </a:r>
            <a:r>
              <a:rPr lang="en-US" sz="3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share what the characters see, hear, smell, and touch</a:t>
            </a:r>
            <a:r>
              <a:rPr lang="en-US" sz="3000" b="1" dirty="0">
                <a:latin typeface="Century Gothic" pitchFamily="34" charset="0"/>
              </a:rPr>
              <a:t>.</a:t>
            </a:r>
          </a:p>
          <a:p>
            <a:endParaRPr lang="en-US" sz="3000" b="1" dirty="0">
              <a:latin typeface="Century Gothic" pitchFamily="34" charset="0"/>
            </a:endParaRPr>
          </a:p>
        </p:txBody>
      </p:sp>
      <p:pic>
        <p:nvPicPr>
          <p:cNvPr id="3074" name="Picture 2" descr="http://comps.canstockphoto.com/can-stock-photo_csp1478422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1"/>
          <a:stretch/>
        </p:blipFill>
        <p:spPr bwMode="auto">
          <a:xfrm>
            <a:off x="762000" y="4289089"/>
            <a:ext cx="3276600" cy="204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vector-magz.com/wp-content/uploads/2013/09/little-red-riding-hood-clipart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3" r="15636" b="5714"/>
          <a:stretch/>
        </p:blipFill>
        <p:spPr bwMode="auto">
          <a:xfrm>
            <a:off x="5240482" y="4100946"/>
            <a:ext cx="2455718" cy="229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894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When your focus is setting, look for words that tell </a:t>
            </a:r>
            <a:r>
              <a:rPr lang="en-US" sz="3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about….</a:t>
            </a:r>
            <a:endParaRPr lang="en-US" sz="30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/>
          </a:bodyPr>
          <a:lstStyle/>
          <a:p>
            <a:r>
              <a:rPr lang="en-US" sz="3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Time of day</a:t>
            </a:r>
            <a:r>
              <a:rPr lang="en-US" sz="3000" b="1" dirty="0" smtClean="0">
                <a:latin typeface="Century Gothic" pitchFamily="34" charset="0"/>
              </a:rPr>
              <a:t>, </a:t>
            </a:r>
            <a:r>
              <a:rPr lang="en-US" sz="3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day of the week</a:t>
            </a:r>
            <a:r>
              <a:rPr lang="en-US" sz="3000" b="1" dirty="0" smtClean="0">
                <a:latin typeface="Century Gothic" pitchFamily="34" charset="0"/>
              </a:rPr>
              <a:t>, </a:t>
            </a:r>
            <a:r>
              <a:rPr lang="en-US" sz="3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month</a:t>
            </a:r>
            <a:r>
              <a:rPr lang="en-US" sz="3000" b="1" dirty="0" smtClean="0">
                <a:latin typeface="Century Gothic" pitchFamily="34" charset="0"/>
              </a:rPr>
              <a:t>, or </a:t>
            </a:r>
            <a:r>
              <a:rPr lang="en-US" sz="3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season</a:t>
            </a:r>
            <a:r>
              <a:rPr lang="en-US" sz="3000" b="1" dirty="0" smtClean="0">
                <a:latin typeface="Century Gothic" pitchFamily="34" charset="0"/>
              </a:rPr>
              <a:t> </a:t>
            </a:r>
            <a:r>
              <a:rPr lang="en-US" sz="3000" b="1" i="1" dirty="0" smtClean="0">
                <a:solidFill>
                  <a:schemeClr val="bg2"/>
                </a:solidFill>
                <a:latin typeface="Century Gothic" pitchFamily="34" charset="0"/>
              </a:rPr>
              <a:t>(today, 3:00, Sunday, April, Fall</a:t>
            </a:r>
            <a:r>
              <a:rPr lang="en-US" sz="3000" b="1" i="1" dirty="0" smtClean="0">
                <a:solidFill>
                  <a:schemeClr val="bg2"/>
                </a:solidFill>
                <a:latin typeface="Century Gothic" pitchFamily="34" charset="0"/>
              </a:rPr>
              <a:t>)</a:t>
            </a:r>
            <a:br>
              <a:rPr lang="en-US" sz="3000" b="1" i="1" dirty="0" smtClean="0">
                <a:solidFill>
                  <a:schemeClr val="bg2"/>
                </a:solidFill>
                <a:latin typeface="Century Gothic" pitchFamily="34" charset="0"/>
              </a:rPr>
            </a:br>
            <a:endParaRPr lang="en-US" sz="3000" b="1" i="1" dirty="0" smtClean="0">
              <a:solidFill>
                <a:schemeClr val="bg2"/>
              </a:solidFill>
              <a:latin typeface="Century Gothic" pitchFamily="34" charset="0"/>
            </a:endParaRPr>
          </a:p>
          <a:p>
            <a:r>
              <a:rPr lang="en-US" sz="3000" b="1" dirty="0" smtClean="0">
                <a:latin typeface="Century Gothic" pitchFamily="34" charset="0"/>
              </a:rPr>
              <a:t>Specific </a:t>
            </a:r>
            <a:r>
              <a:rPr lang="en-US" sz="3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dates</a:t>
            </a:r>
            <a:r>
              <a:rPr lang="en-US" sz="3000" b="1" dirty="0" smtClean="0">
                <a:latin typeface="Century Gothic" pitchFamily="34" charset="0"/>
              </a:rPr>
              <a:t> or </a:t>
            </a:r>
            <a:r>
              <a:rPr lang="en-US" sz="3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historical details </a:t>
            </a:r>
            <a:r>
              <a:rPr lang="en-US" sz="3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en-US" sz="3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en-US" sz="3000" b="1" i="1" dirty="0" smtClean="0">
                <a:solidFill>
                  <a:schemeClr val="bg2"/>
                </a:solidFill>
                <a:latin typeface="Century Gothic" pitchFamily="34" charset="0"/>
              </a:rPr>
              <a:t>(</a:t>
            </a:r>
            <a:r>
              <a:rPr lang="en-US" sz="3000" b="1" i="1" dirty="0" smtClean="0">
                <a:solidFill>
                  <a:schemeClr val="bg2"/>
                </a:solidFill>
                <a:latin typeface="Century Gothic" pitchFamily="34" charset="0"/>
              </a:rPr>
              <a:t>July 4, 1776</a:t>
            </a:r>
            <a:r>
              <a:rPr lang="en-US" sz="3000" b="1" i="1" dirty="0" smtClean="0">
                <a:solidFill>
                  <a:schemeClr val="bg2"/>
                </a:solidFill>
                <a:latin typeface="Century Gothic" pitchFamily="34" charset="0"/>
              </a:rPr>
              <a:t>)</a:t>
            </a:r>
            <a:br>
              <a:rPr lang="en-US" sz="3000" b="1" i="1" dirty="0" smtClean="0">
                <a:solidFill>
                  <a:schemeClr val="bg2"/>
                </a:solidFill>
                <a:latin typeface="Century Gothic" pitchFamily="34" charset="0"/>
              </a:rPr>
            </a:br>
            <a:endParaRPr lang="en-US" sz="3000" b="1" i="1" dirty="0" smtClean="0">
              <a:solidFill>
                <a:schemeClr val="bg2"/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images.clipartpanda.com/autumn-20clipart-fall1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4267200"/>
            <a:ext cx="2057399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freevectorzone.com/wp-content/uploads/new/nature/148_tropical-beach-vector-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343400"/>
            <a:ext cx="28575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theholidayspot.com/july4/clip_art/images/JLY4000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933825"/>
            <a:ext cx="25527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78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1676400"/>
            <a:ext cx="5791200" cy="4724400"/>
          </a:xfrm>
        </p:spPr>
        <p:txBody>
          <a:bodyPr>
            <a:normAutofit/>
          </a:bodyPr>
          <a:lstStyle/>
          <a:p>
            <a:r>
              <a:rPr lang="en-US" sz="30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Place names</a:t>
            </a:r>
            <a:r>
              <a:rPr lang="en-US" sz="3000" b="1" dirty="0">
                <a:latin typeface="Century Gothic" pitchFamily="34" charset="0"/>
              </a:rPr>
              <a:t>, such as city, state, or country </a:t>
            </a:r>
            <a:r>
              <a:rPr lang="en-US" sz="3000" b="1" i="1" dirty="0">
                <a:solidFill>
                  <a:schemeClr val="bg2"/>
                </a:solidFill>
                <a:latin typeface="Century Gothic" pitchFamily="34" charset="0"/>
              </a:rPr>
              <a:t>(Hartford, Connecticut, America)</a:t>
            </a:r>
            <a:r>
              <a:rPr lang="en-US" sz="3000" b="1" i="1" dirty="0">
                <a:solidFill>
                  <a:srgbClr val="FF0000"/>
                </a:solidFill>
                <a:latin typeface="Century Gothic" pitchFamily="34" charset="0"/>
              </a:rPr>
              <a:t/>
            </a:r>
            <a:br>
              <a:rPr lang="en-US" sz="3000" b="1" i="1" dirty="0">
                <a:solidFill>
                  <a:srgbClr val="FF0000"/>
                </a:solidFill>
                <a:latin typeface="Century Gothic" pitchFamily="34" charset="0"/>
              </a:rPr>
            </a:br>
            <a:endParaRPr lang="en-US" sz="3000" b="1" i="1" dirty="0">
              <a:solidFill>
                <a:srgbClr val="FF0000"/>
              </a:solidFill>
              <a:latin typeface="Century Gothic" pitchFamily="34" charset="0"/>
            </a:endParaRPr>
          </a:p>
          <a:p>
            <a:r>
              <a:rPr lang="en-US" sz="30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Physical surroundings</a:t>
            </a:r>
            <a:r>
              <a:rPr lang="en-US" sz="3000" b="1" dirty="0">
                <a:latin typeface="Century Gothic" pitchFamily="34" charset="0"/>
              </a:rPr>
              <a:t>, such as weather, buildings, and landscape </a:t>
            </a:r>
            <a:r>
              <a:rPr lang="en-US" sz="3000" b="1" i="1" dirty="0">
                <a:solidFill>
                  <a:schemeClr val="bg2"/>
                </a:solidFill>
                <a:latin typeface="Century Gothic" pitchFamily="34" charset="0"/>
              </a:rPr>
              <a:t>(rainy, castle, fields)</a:t>
            </a:r>
          </a:p>
          <a:p>
            <a:endParaRPr lang="en-US" sz="3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When your focus is setting, look for words that tell </a:t>
            </a:r>
            <a:r>
              <a:rPr lang="en-US" sz="3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about….</a:t>
            </a:r>
            <a:endParaRPr lang="en-US" sz="30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122" name="Picture 2" descr="http://comps.canstockphoto.com/can-stock-photo_csp69611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8"/>
          <a:stretch/>
        </p:blipFill>
        <p:spPr bwMode="auto">
          <a:xfrm>
            <a:off x="6096000" y="1219200"/>
            <a:ext cx="25908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227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8">
      <a:dk1>
        <a:sysClr val="windowText" lastClr="000000"/>
      </a:dk1>
      <a:lt1>
        <a:sysClr val="window" lastClr="FFFFFF"/>
      </a:lt1>
      <a:dk2>
        <a:srgbClr val="2E2D21"/>
      </a:dk2>
      <a:lt2>
        <a:srgbClr val="7030A0"/>
      </a:lt2>
      <a:accent1>
        <a:srgbClr val="94C600"/>
      </a:accent1>
      <a:accent2>
        <a:srgbClr val="71685A"/>
      </a:accent2>
      <a:accent3>
        <a:srgbClr val="FF0000"/>
      </a:accent3>
      <a:accent4>
        <a:srgbClr val="909465"/>
      </a:accent4>
      <a:accent5>
        <a:srgbClr val="956B43"/>
      </a:accent5>
      <a:accent6>
        <a:srgbClr val="6F9400"/>
      </a:accent6>
      <a:hlink>
        <a:srgbClr val="002060"/>
      </a:hlink>
      <a:folHlink>
        <a:srgbClr val="FFA94A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460</TotalTime>
  <Words>303</Words>
  <Application>Microsoft Office PowerPoint</Application>
  <PresentationFormat>On-screen Show (4:3)</PresentationFormat>
  <Paragraphs>69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Austin</vt:lpstr>
      <vt:lpstr>Do Now</vt:lpstr>
      <vt:lpstr>INDEPENDENT READING</vt:lpstr>
      <vt:lpstr>Setting and the1st Amendment</vt:lpstr>
      <vt:lpstr>Setting</vt:lpstr>
      <vt:lpstr>Setting</vt:lpstr>
      <vt:lpstr>Setting</vt:lpstr>
      <vt:lpstr>Setting &amp; Characters</vt:lpstr>
      <vt:lpstr>When your focus is setting, look for words that tell about….</vt:lpstr>
      <vt:lpstr>When your focus is setting, look for words that tell about….</vt:lpstr>
      <vt:lpstr>Use Picture Clues to Identify Setting</vt:lpstr>
      <vt:lpstr>Answer the following questions in your notes</vt:lpstr>
      <vt:lpstr>Setting</vt:lpstr>
      <vt:lpstr>PowerPoint Presentation</vt:lpstr>
      <vt:lpstr>PowerPoint Presentation</vt:lpstr>
      <vt:lpstr>The First Amendment</vt:lpstr>
      <vt:lpstr>Together… Springboard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Shettle, Meghan</cp:lastModifiedBy>
  <cp:revision>14</cp:revision>
  <dcterms:created xsi:type="dcterms:W3CDTF">2014-11-20T17:50:58Z</dcterms:created>
  <dcterms:modified xsi:type="dcterms:W3CDTF">2014-11-24T00:18:03Z</dcterms:modified>
</cp:coreProperties>
</file>